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id" ContentType="audio/mid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1" r:id="rId3"/>
    <p:sldId id="258" r:id="rId4"/>
    <p:sldId id="267" r:id="rId5"/>
    <p:sldId id="270" r:id="rId6"/>
    <p:sldId id="260" r:id="rId7"/>
    <p:sldId id="272" r:id="rId8"/>
    <p:sldId id="273" r:id="rId9"/>
    <p:sldId id="277" r:id="rId10"/>
    <p:sldId id="274" r:id="rId11"/>
    <p:sldId id="281" r:id="rId12"/>
    <p:sldId id="282" r:id="rId13"/>
    <p:sldId id="283" r:id="rId14"/>
    <p:sldId id="284" r:id="rId15"/>
    <p:sldId id="285" r:id="rId16"/>
    <p:sldId id="287" r:id="rId17"/>
    <p:sldId id="288" r:id="rId18"/>
    <p:sldId id="286" r:id="rId19"/>
    <p:sldId id="289" r:id="rId20"/>
    <p:sldId id="295" r:id="rId21"/>
    <p:sldId id="296" r:id="rId22"/>
    <p:sldId id="297" r:id="rId23"/>
    <p:sldId id="298" r:id="rId24"/>
    <p:sldId id="299" r:id="rId25"/>
    <p:sldId id="300" r:id="rId26"/>
    <p:sldId id="302" r:id="rId27"/>
    <p:sldId id="301" r:id="rId28"/>
    <p:sldId id="263" r:id="rId29"/>
    <p:sldId id="275" r:id="rId30"/>
    <p:sldId id="303" r:id="rId31"/>
    <p:sldId id="266" r:id="rId32"/>
    <p:sldId id="306" r:id="rId33"/>
    <p:sldId id="278" r:id="rId34"/>
    <p:sldId id="279" r:id="rId35"/>
    <p:sldId id="280" r:id="rId36"/>
    <p:sldId id="26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해랑 최" initials="해최" lastIdx="2" clrIdx="0">
    <p:extLst>
      <p:ext uri="{19B8F6BF-5375-455C-9EA6-DF929625EA0E}">
        <p15:presenceInfo xmlns:p15="http://schemas.microsoft.com/office/powerpoint/2012/main" userId="031a7941d44323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78" y="10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1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8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9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7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04DF-E3D8-4F97-B2E1-5F4BA824A476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8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33/char-rnn-tensorflow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laris33/char-rnn-tensorflow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Crj1s1iVas&amp;feature=youtu.be" TargetMode="External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499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499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id"/><Relationship Id="rId3" Type="http://schemas.microsoft.com/office/2007/relationships/media" Target="../media/media4.mid"/><Relationship Id="rId7" Type="http://schemas.microsoft.com/office/2007/relationships/media" Target="../media/media6.mid"/><Relationship Id="rId2" Type="http://schemas.openxmlformats.org/officeDocument/2006/relationships/audio" Target="../media/media3.mid"/><Relationship Id="rId1" Type="http://schemas.microsoft.com/office/2007/relationships/media" Target="../media/media3.mid"/><Relationship Id="rId6" Type="http://schemas.openxmlformats.org/officeDocument/2006/relationships/audio" Target="../media/media5.mid"/><Relationship Id="rId11" Type="http://schemas.openxmlformats.org/officeDocument/2006/relationships/image" Target="../media/image2.png"/><Relationship Id="rId5" Type="http://schemas.microsoft.com/office/2007/relationships/media" Target="../media/media5.mid"/><Relationship Id="rId10" Type="http://schemas.openxmlformats.org/officeDocument/2006/relationships/image" Target="../media/image33.png"/><Relationship Id="rId4" Type="http://schemas.openxmlformats.org/officeDocument/2006/relationships/audio" Target="../media/media4.mid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kaobrain.com/blog/2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pathy/char-rnn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://www.kunstderfuge.com/ragtime.htm#Lamb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shieble/Music_RNN_RBM" TargetMode="External"/><Relationship Id="rId5" Type="http://schemas.openxmlformats.org/officeDocument/2006/relationships/hyperlink" Target="https://github.com/bhaktipriya/Blues" TargetMode="External"/><Relationship Id="rId4" Type="http://schemas.openxmlformats.org/officeDocument/2006/relationships/hyperlink" Target="https://github.com/Conchylicultor/MusicGenerator/blob/master/docs/models.m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erang94/Composer" TargetMode="External"/><Relationship Id="rId2" Type="http://schemas.openxmlformats.org/officeDocument/2006/relationships/hyperlink" Target="https://github.com/dshieble/Music_RNN_RB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wikidocs.net/24996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kaobrain.com/blog/2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피아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77748" y="576470"/>
            <a:ext cx="4130452" cy="4130452"/>
          </a:xfrm>
          <a:prstGeom prst="rect">
            <a:avLst/>
          </a:prstGeom>
          <a:effectLst>
            <a:outerShdw blurRad="101600" dist="12700" dir="2700000" algn="tl" rotWithShape="0">
              <a:schemeClr val="tx2">
                <a:lumMod val="75000"/>
                <a:alpha val="40000"/>
              </a:schemeClr>
            </a:outerShdw>
          </a:effectLst>
        </p:spPr>
      </p:pic>
      <p:cxnSp>
        <p:nvCxnSpPr>
          <p:cNvPr id="10" name="직선 연결선 9"/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64C372-C47E-4C76-854F-6D757448A96D}"/>
              </a:ext>
            </a:extLst>
          </p:cNvPr>
          <p:cNvSpPr txBox="1"/>
          <p:nvPr/>
        </p:nvSpPr>
        <p:spPr>
          <a:xfrm>
            <a:off x="2956401" y="4706922"/>
            <a:ext cx="6314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bg1">
                    <a:lumMod val="95000"/>
                  </a:schemeClr>
                </a:solidFill>
              </a:rPr>
              <a:t>Deep Learning</a:t>
            </a:r>
            <a:r>
              <a:rPr lang="ko-KR" altLang="en-US" sz="3600" spc="-15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3600" spc="-150" dirty="0">
                <a:solidFill>
                  <a:schemeClr val="bg1">
                    <a:lumMod val="95000"/>
                  </a:schemeClr>
                </a:solidFill>
              </a:rPr>
              <a:t>AI </a:t>
            </a:r>
            <a:r>
              <a:rPr lang="ko-KR" altLang="en-US" sz="3600" spc="-150" dirty="0">
                <a:solidFill>
                  <a:schemeClr val="bg1">
                    <a:lumMod val="95000"/>
                  </a:schemeClr>
                </a:solidFill>
              </a:rPr>
              <a:t>작곡 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D306A42-9A7D-4ED6-A2EC-581205FCE2B9}"/>
              </a:ext>
            </a:extLst>
          </p:cNvPr>
          <p:cNvSpPr txBox="1"/>
          <p:nvPr/>
        </p:nvSpPr>
        <p:spPr>
          <a:xfrm>
            <a:off x="9837414" y="4706922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201521514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컴퓨터정보공학부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최해랑</a:t>
            </a:r>
          </a:p>
        </p:txBody>
      </p:sp>
      <p:pic>
        <p:nvPicPr>
          <p:cNvPr id="5" name="그림 4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B98899AD-0C75-4EB8-ADA6-76503DC28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672790" y="207418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Competition &amp; Deliverables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기존 단순 </a:t>
            </a:r>
            <a:r>
              <a:rPr lang="en-US" altLang="ko-KR" dirty="0"/>
              <a:t>RNN </a:t>
            </a:r>
            <a:r>
              <a:rPr lang="ko-KR" altLang="en-US" dirty="0"/>
              <a:t>구조와의 경쟁력과 산출물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8F156B-61D2-4FC5-8D77-61E83D95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81" y="1837098"/>
            <a:ext cx="5013811" cy="34006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3D0136A-A72F-4FC0-8584-81944738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23" y="1837099"/>
            <a:ext cx="5013811" cy="3400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4B1A87-2A26-44C6-A6E4-205355EE9CA5}"/>
              </a:ext>
            </a:extLst>
          </p:cNvPr>
          <p:cNvSpPr txBox="1"/>
          <p:nvPr/>
        </p:nvSpPr>
        <p:spPr>
          <a:xfrm>
            <a:off x="799881" y="5332506"/>
            <a:ext cx="5013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 모델</a:t>
            </a:r>
            <a:endParaRPr lang="en-US" altLang="ko-KR" dirty="0"/>
          </a:p>
          <a:p>
            <a:r>
              <a:rPr lang="ko-KR" altLang="en-US" dirty="0"/>
              <a:t>문장을 생성하는데 사용되는 </a:t>
            </a:r>
            <a:r>
              <a:rPr lang="en-US" altLang="ko-KR" dirty="0"/>
              <a:t>char-RNN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dirty="0"/>
              <a:t>비슷하다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1CD37F-A986-45BC-99EB-D371E04C17C1}"/>
              </a:ext>
            </a:extLst>
          </p:cNvPr>
          <p:cNvSpPr txBox="1"/>
          <p:nvPr/>
        </p:nvSpPr>
        <p:spPr>
          <a:xfrm>
            <a:off x="6247223" y="5332506"/>
            <a:ext cx="501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새로운 모델</a:t>
            </a:r>
            <a:endParaRPr lang="en-US" altLang="ko-KR" dirty="0"/>
          </a:p>
          <a:p>
            <a:pPr algn="ctr"/>
            <a:r>
              <a:rPr lang="ko-KR" altLang="en-US" dirty="0" err="1"/>
              <a:t>엔코더</a:t>
            </a:r>
            <a:r>
              <a:rPr lang="en-US" altLang="ko-KR" dirty="0"/>
              <a:t>/</a:t>
            </a:r>
            <a:r>
              <a:rPr lang="ko-KR" altLang="en-US" dirty="0" err="1"/>
              <a:t>디코더</a:t>
            </a:r>
            <a:r>
              <a:rPr lang="ko-KR" altLang="en-US" dirty="0"/>
              <a:t> 구조 추가</a:t>
            </a:r>
            <a:endParaRPr lang="en-US" altLang="ko-KR" dirty="0"/>
          </a:p>
        </p:txBody>
      </p:sp>
      <p:pic>
        <p:nvPicPr>
          <p:cNvPr id="15" name="그림 14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80C20017-53CE-4E0A-9DDE-5CE79D95D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672790" y="207418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Competition &amp; Deliverables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Char RNN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4B1A87-2A26-44C6-A6E4-205355EE9CA5}"/>
              </a:ext>
            </a:extLst>
          </p:cNvPr>
          <p:cNvSpPr txBox="1"/>
          <p:nvPr/>
        </p:nvSpPr>
        <p:spPr>
          <a:xfrm>
            <a:off x="821415" y="5454582"/>
            <a:ext cx="278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글자</a:t>
            </a:r>
            <a:r>
              <a:rPr lang="en-US" altLang="ko-KR" dirty="0"/>
              <a:t>(char) </a:t>
            </a:r>
            <a:r>
              <a:rPr lang="ko-KR" altLang="en-US" dirty="0"/>
              <a:t>단위로 쪼개고</a:t>
            </a:r>
            <a:endParaRPr lang="en-US" altLang="ko-KR" dirty="0"/>
          </a:p>
          <a:p>
            <a:r>
              <a:rPr lang="ko-KR" altLang="en-US" dirty="0"/>
              <a:t> 각 글자마다 숫자 할당  </a:t>
            </a:r>
          </a:p>
        </p:txBody>
      </p:sp>
      <p:pic>
        <p:nvPicPr>
          <p:cNvPr id="11" name="_x438964336" descr="EMB000027c84a9e">
            <a:extLst>
              <a:ext uri="{FF2B5EF4-FFF2-40B4-BE49-F238E27FC236}">
                <a16:creationId xmlns:a16="http://schemas.microsoft.com/office/drawing/2014/main" xmlns="" id="{43FB20B5-2487-40FA-9C02-CAEE13267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207" y="1948183"/>
            <a:ext cx="7106652" cy="31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50A23434-29E1-4F61-884B-78232AB87F06}"/>
              </a:ext>
            </a:extLst>
          </p:cNvPr>
          <p:cNvSpPr/>
          <p:nvPr/>
        </p:nvSpPr>
        <p:spPr>
          <a:xfrm>
            <a:off x="3786980" y="5634487"/>
            <a:ext cx="52939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65201FE-5184-4791-8B1E-BF94033E89F7}"/>
              </a:ext>
            </a:extLst>
          </p:cNvPr>
          <p:cNvSpPr txBox="1"/>
          <p:nvPr/>
        </p:nvSpPr>
        <p:spPr>
          <a:xfrm>
            <a:off x="4507437" y="5454581"/>
            <a:ext cx="296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하나씩 민 </a:t>
            </a:r>
            <a:r>
              <a:rPr lang="ko-KR" altLang="en-US" dirty="0" smtClean="0"/>
              <a:t>글자</a:t>
            </a:r>
            <a:r>
              <a:rPr lang="ko-KR" altLang="en-US" dirty="0"/>
              <a:t>와</a:t>
            </a:r>
            <a:r>
              <a:rPr lang="ko-KR" altLang="en-US" dirty="0" smtClean="0"/>
              <a:t> </a:t>
            </a:r>
            <a:r>
              <a:rPr lang="ko-KR" altLang="en-US" dirty="0"/>
              <a:t>타겟 데이터를 </a:t>
            </a:r>
            <a:r>
              <a:rPr lang="en-US" altLang="ko-KR" dirty="0"/>
              <a:t>RNN</a:t>
            </a:r>
            <a:r>
              <a:rPr lang="ko-KR" altLang="en-US" dirty="0"/>
              <a:t>모델로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DC51AE6-5F00-4462-B96F-EE6592ADE73C}"/>
              </a:ext>
            </a:extLst>
          </p:cNvPr>
          <p:cNvSpPr txBox="1"/>
          <p:nvPr/>
        </p:nvSpPr>
        <p:spPr>
          <a:xfrm>
            <a:off x="8097926" y="5325222"/>
            <a:ext cx="2968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학습된 모델을 토대로 </a:t>
            </a:r>
            <a:endParaRPr lang="en-US" altLang="ko-KR" dirty="0"/>
          </a:p>
          <a:p>
            <a:r>
              <a:rPr lang="ko-KR" altLang="en-US" dirty="0"/>
              <a:t>샘플링을 통해 임의의 글자를 생성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C9759F8E-5F6A-4377-9002-F2F1A42DF0D1}"/>
              </a:ext>
            </a:extLst>
          </p:cNvPr>
          <p:cNvSpPr/>
          <p:nvPr/>
        </p:nvSpPr>
        <p:spPr>
          <a:xfrm>
            <a:off x="7507383" y="5625345"/>
            <a:ext cx="52939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F1558EB-DCE5-4E36-9F92-4CAA009A11E6}"/>
              </a:ext>
            </a:extLst>
          </p:cNvPr>
          <p:cNvSpPr txBox="1"/>
          <p:nvPr/>
        </p:nvSpPr>
        <p:spPr>
          <a:xfrm>
            <a:off x="2836413" y="6428365"/>
            <a:ext cx="656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https://github.com/solaris33/char-rnn-tensorflow/</a:t>
            </a:r>
            <a:endParaRPr lang="ko-KR" altLang="en-US" dirty="0"/>
          </a:p>
        </p:txBody>
      </p:sp>
      <p:pic>
        <p:nvPicPr>
          <p:cNvPr id="18" name="그림 17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FA6EB972-5B5D-45CA-A21D-22EC86383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13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672790" y="207418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Competition &amp; Deliverables</a:t>
            </a:r>
            <a:endParaRPr lang="ko-KR" altLang="en-US" sz="3600" spc="-300" dirty="0"/>
          </a:p>
        </p:txBody>
      </p:sp>
      <p:pic>
        <p:nvPicPr>
          <p:cNvPr id="11" name="Picture 2" descr="ìë³´ ê°ì±ì ëí ì´ë¯¸ì§ ê²ìê²°ê³¼">
            <a:extLst>
              <a:ext uri="{FF2B5EF4-FFF2-40B4-BE49-F238E27FC236}">
                <a16:creationId xmlns:a16="http://schemas.microsoft.com/office/drawing/2014/main" xmlns="" id="{2376439B-E28F-44C8-ABF7-0010CF65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07" y="2672213"/>
            <a:ext cx="2273912" cy="15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har rnnì ëí ì´ë¯¸ì§ ê²ìê²°ê³¼">
            <a:extLst>
              <a:ext uri="{FF2B5EF4-FFF2-40B4-BE49-F238E27FC236}">
                <a16:creationId xmlns:a16="http://schemas.microsoft.com/office/drawing/2014/main" xmlns="" id="{86055C70-B3B9-4698-942F-0D91515B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81" y="2672213"/>
            <a:ext cx="2968484" cy="15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bc notationì ëí ì´ë¯¸ì§ ê²ìê²°ê³¼">
            <a:extLst>
              <a:ext uri="{FF2B5EF4-FFF2-40B4-BE49-F238E27FC236}">
                <a16:creationId xmlns:a16="http://schemas.microsoft.com/office/drawing/2014/main" xmlns="" id="{EBE303AD-7C3D-4B84-923D-FD6F09D02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27" y="2672212"/>
            <a:ext cx="2029665" cy="15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9CCE7785-4911-48C9-92C2-D27A9BAAACF2}"/>
              </a:ext>
            </a:extLst>
          </p:cNvPr>
          <p:cNvSpPr/>
          <p:nvPr/>
        </p:nvSpPr>
        <p:spPr>
          <a:xfrm>
            <a:off x="3836075" y="3428999"/>
            <a:ext cx="52939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E15958D4-B46B-417A-8D0F-07C67DC147B9}"/>
              </a:ext>
            </a:extLst>
          </p:cNvPr>
          <p:cNvSpPr/>
          <p:nvPr/>
        </p:nvSpPr>
        <p:spPr>
          <a:xfrm>
            <a:off x="8140451" y="3428999"/>
            <a:ext cx="52939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B81D3D9-5A6E-4EF9-B4D7-4393698F13B1}"/>
              </a:ext>
            </a:extLst>
          </p:cNvPr>
          <p:cNvSpPr txBox="1"/>
          <p:nvPr/>
        </p:nvSpPr>
        <p:spPr>
          <a:xfrm>
            <a:off x="1295575" y="4406744"/>
            <a:ext cx="1740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ABC Notation</a:t>
            </a:r>
          </a:p>
          <a:p>
            <a:pPr algn="ctr"/>
            <a:r>
              <a:rPr lang="en-US" altLang="ko-KR" sz="1200" dirty="0">
                <a:latin typeface="+mn-ea"/>
              </a:rPr>
              <a:t>Ascii</a:t>
            </a:r>
            <a:r>
              <a:rPr lang="ko-KR" altLang="en-US" sz="1200" dirty="0">
                <a:latin typeface="+mn-ea"/>
              </a:rPr>
              <a:t> 기반의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기보법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F2C2D03-E7F4-48E9-9CA3-FB09DD861A4A}"/>
              </a:ext>
            </a:extLst>
          </p:cNvPr>
          <p:cNvSpPr txBox="1"/>
          <p:nvPr/>
        </p:nvSpPr>
        <p:spPr>
          <a:xfrm>
            <a:off x="906429" y="5153104"/>
            <a:ext cx="25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Nottingham Database</a:t>
            </a:r>
          </a:p>
          <a:p>
            <a:r>
              <a:rPr lang="en-US" altLang="ko-KR" dirty="0">
                <a:latin typeface="+mn-ea"/>
              </a:rPr>
              <a:t> (1200</a:t>
            </a:r>
            <a:r>
              <a:rPr lang="ko-KR" altLang="en-US" dirty="0">
                <a:latin typeface="+mn-ea"/>
              </a:rPr>
              <a:t>개 </a:t>
            </a:r>
            <a:r>
              <a:rPr lang="ko-KR" altLang="en-US" dirty="0" err="1">
                <a:latin typeface="+mn-ea"/>
              </a:rPr>
              <a:t>포크곡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555E394-F203-427F-8E68-78099D49A0F0}"/>
              </a:ext>
            </a:extLst>
          </p:cNvPr>
          <p:cNvSpPr txBox="1"/>
          <p:nvPr/>
        </p:nvSpPr>
        <p:spPr>
          <a:xfrm>
            <a:off x="5296984" y="4466077"/>
            <a:ext cx="184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Char_RNN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모델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3F8242D-ED4E-4235-9DC9-8FD09A6A7F9E}"/>
              </a:ext>
            </a:extLst>
          </p:cNvPr>
          <p:cNvSpPr txBox="1"/>
          <p:nvPr/>
        </p:nvSpPr>
        <p:spPr>
          <a:xfrm>
            <a:off x="9201620" y="4466077"/>
            <a:ext cx="184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ABC Notation</a:t>
            </a:r>
            <a:endParaRPr lang="ko-KR" altLang="en-US" dirty="0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29044AB3-90DE-4431-93F3-51614AFA8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23" y="540526"/>
            <a:ext cx="5252673" cy="26081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3A510F5-48A0-43A5-BAE3-3880B0F914D1}"/>
              </a:ext>
            </a:extLst>
          </p:cNvPr>
          <p:cNvSpPr txBox="1"/>
          <p:nvPr/>
        </p:nvSpPr>
        <p:spPr>
          <a:xfrm>
            <a:off x="2836413" y="6428365"/>
            <a:ext cx="656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https://github.com/solaris33/char-rnn-tensorflow/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3F170F8-D28D-42CE-B48F-1C894B551281}"/>
              </a:ext>
            </a:extLst>
          </p:cNvPr>
          <p:cNvSpPr txBox="1"/>
          <p:nvPr/>
        </p:nvSpPr>
        <p:spPr>
          <a:xfrm>
            <a:off x="1438446" y="95578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Char RNN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1" name="그림 30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97E6D3FF-1132-4B81-82B8-482B8F8EC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672790" y="207418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Competition &amp; Deliverables</a:t>
            </a:r>
            <a:endParaRPr lang="ko-KR" altLang="en-US" sz="3600" spc="-300" dirty="0"/>
          </a:p>
        </p:txBody>
      </p:sp>
      <p:pic>
        <p:nvPicPr>
          <p:cNvPr id="11" name="음악">
            <a:hlinkClick r:id="" action="ppaction://media"/>
            <a:extLst>
              <a:ext uri="{FF2B5EF4-FFF2-40B4-BE49-F238E27FC236}">
                <a16:creationId xmlns:a16="http://schemas.microsoft.com/office/drawing/2014/main" xmlns="" id="{E5763E39-0FEA-4172-8EC6-174D979E2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45" y="288714"/>
            <a:ext cx="5460584" cy="5673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4E91007-3191-41A9-BDC8-2CDC0B7E1ED3}"/>
              </a:ext>
            </a:extLst>
          </p:cNvPr>
          <p:cNvSpPr txBox="1"/>
          <p:nvPr/>
        </p:nvSpPr>
        <p:spPr>
          <a:xfrm>
            <a:off x="1438446" y="95578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Char RNN</a:t>
            </a:r>
            <a:r>
              <a:rPr lang="ko-KR" altLang="en-US" dirty="0"/>
              <a:t>을 도입하여 생성한 음악</a:t>
            </a:r>
          </a:p>
        </p:txBody>
      </p:sp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B74F168E-DB1F-4D05-B6E7-A92D8D35D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6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672790" y="207418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Competition &amp; Deliverables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을 도입한 결과물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8F156B-61D2-4FC5-8D77-61E83D958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22" y="1812252"/>
            <a:ext cx="5013811" cy="340064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B4B1A87-2A26-44C6-A6E4-205355EE9CA5}"/>
              </a:ext>
            </a:extLst>
          </p:cNvPr>
          <p:cNvSpPr txBox="1"/>
          <p:nvPr/>
        </p:nvSpPr>
        <p:spPr>
          <a:xfrm>
            <a:off x="731922" y="5334826"/>
            <a:ext cx="5013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과적합된</a:t>
            </a:r>
            <a:r>
              <a:rPr lang="ko-KR" altLang="en-US" dirty="0"/>
              <a:t> 모델</a:t>
            </a:r>
            <a:endParaRPr lang="en-US" altLang="ko-KR" dirty="0"/>
          </a:p>
          <a:p>
            <a:r>
              <a:rPr lang="ko-KR" altLang="en-US" dirty="0"/>
              <a:t>결과물</a:t>
            </a:r>
            <a:r>
              <a:rPr lang="en-US" altLang="ko-KR" dirty="0"/>
              <a:t>: </a:t>
            </a:r>
            <a:r>
              <a:rPr lang="ko-KR" altLang="en-US" dirty="0"/>
              <a:t>원곡과 거의 같은 음을 예측한다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특정 구간을 계속적으로 반복하게 된다</a:t>
            </a:r>
            <a:endParaRPr lang="en-US" altLang="ko-KR" dirty="0"/>
          </a:p>
        </p:txBody>
      </p:sp>
      <p:pic>
        <p:nvPicPr>
          <p:cNvPr id="8" name="Basic Rnn - Joplin (example overfitting)">
            <a:hlinkClick r:id="" action="ppaction://media"/>
            <a:extLst>
              <a:ext uri="{FF2B5EF4-FFF2-40B4-BE49-F238E27FC236}">
                <a16:creationId xmlns:a16="http://schemas.microsoft.com/office/drawing/2014/main" xmlns="" id="{8610E727-AB72-4FC4-8299-68AB33C4F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4652" y="2054554"/>
            <a:ext cx="3429000" cy="34290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D5BF7D-185E-406B-8F13-D2C9E522E9F3}"/>
              </a:ext>
            </a:extLst>
          </p:cNvPr>
          <p:cNvSpPr txBox="1"/>
          <p:nvPr/>
        </p:nvSpPr>
        <p:spPr>
          <a:xfrm>
            <a:off x="672790" y="6380086"/>
            <a:ext cx="919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</a:t>
            </a:r>
            <a:r>
              <a:rPr lang="ko-KR" altLang="en-US" dirty="0"/>
              <a:t> </a:t>
            </a:r>
            <a:r>
              <a:rPr lang="en-US" altLang="ko-KR" dirty="0"/>
              <a:t>song: </a:t>
            </a:r>
            <a:r>
              <a:rPr lang="en-US" altLang="ko-KR" dirty="0">
                <a:hlinkClick r:id="rId8"/>
              </a:rPr>
              <a:t>https://www.youtube.com/watch?v=tCrj1s1iVas&amp;feature=youtu.be</a:t>
            </a:r>
            <a:endParaRPr lang="ko-KR" altLang="en-US" dirty="0"/>
          </a:p>
        </p:txBody>
      </p:sp>
      <p:pic>
        <p:nvPicPr>
          <p:cNvPr id="15" name="그림 14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FD5D7799-96D8-4F18-86BC-18797AD58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85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672790" y="207418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Competition &amp; Deliverables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기존 </a:t>
            </a:r>
            <a:r>
              <a:rPr lang="en-US" altLang="ko-KR" dirty="0"/>
              <a:t>Basic RNN </a:t>
            </a:r>
            <a:r>
              <a:rPr lang="ko-KR" altLang="en-US" dirty="0"/>
              <a:t>학습의 문제점과 </a:t>
            </a:r>
            <a:r>
              <a:rPr lang="ko-KR" altLang="en-US" dirty="0" err="1"/>
              <a:t>엔코더</a:t>
            </a:r>
            <a:r>
              <a:rPr lang="en-US" altLang="ko-KR" dirty="0"/>
              <a:t>/</a:t>
            </a:r>
            <a:r>
              <a:rPr lang="ko-KR" altLang="en-US" dirty="0" err="1"/>
              <a:t>디코더</a:t>
            </a:r>
            <a:r>
              <a:rPr lang="ko-KR" altLang="en-US" dirty="0"/>
              <a:t> 도입의 필요성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AD6390-9495-4B71-B510-2347BDB8A7A9}"/>
              </a:ext>
            </a:extLst>
          </p:cNvPr>
          <p:cNvSpPr txBox="1"/>
          <p:nvPr/>
        </p:nvSpPr>
        <p:spPr>
          <a:xfrm>
            <a:off x="672790" y="1835821"/>
            <a:ext cx="10683347" cy="39703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문제점</a:t>
            </a:r>
            <a:r>
              <a:rPr lang="en-US" altLang="ko-KR" dirty="0"/>
              <a:t>: 88 </a:t>
            </a:r>
            <a:r>
              <a:rPr lang="ko-KR" altLang="en-US" dirty="0"/>
              <a:t>이진 분류기</a:t>
            </a:r>
            <a:r>
              <a:rPr lang="en-US" altLang="ko-KR" dirty="0"/>
              <a:t>(88</a:t>
            </a:r>
            <a:r>
              <a:rPr lang="ko-KR" altLang="en-US" dirty="0"/>
              <a:t>개의 키</a:t>
            </a:r>
            <a:r>
              <a:rPr lang="en-US" altLang="ko-KR" dirty="0"/>
              <a:t>)</a:t>
            </a:r>
            <a:r>
              <a:rPr lang="ko-KR" altLang="en-US" dirty="0"/>
              <a:t>가 서로 연관되어 키를  도출하지 않고 독립적으로 예측한다</a:t>
            </a: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G2</a:t>
            </a:r>
            <a:r>
              <a:rPr lang="ko-KR" altLang="en-US" dirty="0"/>
              <a:t>가 </a:t>
            </a:r>
            <a:r>
              <a:rPr lang="ko-KR" altLang="en-US" dirty="0" err="1"/>
              <a:t>눌렸어도</a:t>
            </a:r>
            <a:r>
              <a:rPr lang="ko-KR" altLang="en-US" dirty="0"/>
              <a:t> </a:t>
            </a:r>
            <a:r>
              <a:rPr lang="en-US" altLang="ko-KR" dirty="0"/>
              <a:t>E4</a:t>
            </a:r>
            <a:r>
              <a:rPr lang="ko-KR" altLang="en-US" dirty="0"/>
              <a:t>가 눌렸는 지 아닌지 알 수가 없다</a:t>
            </a:r>
            <a:r>
              <a:rPr lang="en-US" altLang="ko-KR" dirty="0"/>
              <a:t>. 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모델을 향상시키기 위해서 </a:t>
            </a:r>
            <a:r>
              <a:rPr lang="en-US" altLang="ko-KR" dirty="0"/>
              <a:t>C4</a:t>
            </a:r>
            <a:r>
              <a:rPr lang="ko-KR" altLang="en-US" dirty="0"/>
              <a:t>와 </a:t>
            </a:r>
            <a:r>
              <a:rPr lang="en-US" altLang="ko-KR" dirty="0"/>
              <a:t>C4#</a:t>
            </a:r>
            <a:r>
              <a:rPr lang="ko-KR" altLang="en-US" dirty="0"/>
              <a:t>이 어느 정도 거리를 가지고 있는 지 알아야한다</a:t>
            </a: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종합하면 음계 간의 연관성을 학습할 수 있는 구조를 사용해야 한다</a:t>
            </a: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엔코더</a:t>
            </a:r>
            <a:r>
              <a:rPr lang="ko-KR" altLang="en-US" dirty="0"/>
              <a:t> 기능</a:t>
            </a:r>
            <a:r>
              <a:rPr lang="en-US" altLang="ko-KR" dirty="0"/>
              <a:t>: </a:t>
            </a:r>
            <a:r>
              <a:rPr lang="ko-KR" altLang="en-US" dirty="0"/>
              <a:t>음계간의 거리를 세서 그것을 하나의 상태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벡터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/>
              <a:t>만들어 준다</a:t>
            </a: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디코더</a:t>
            </a:r>
            <a:r>
              <a:rPr lang="ko-KR" altLang="en-US" dirty="0"/>
              <a:t> 기능</a:t>
            </a:r>
            <a:r>
              <a:rPr lang="en-US" altLang="ko-KR" dirty="0"/>
              <a:t>: </a:t>
            </a:r>
            <a:r>
              <a:rPr lang="ko-KR" altLang="en-US" dirty="0" err="1" smtClean="0"/>
              <a:t>엔코더에서</a:t>
            </a:r>
            <a:r>
              <a:rPr lang="ko-KR" altLang="en-US" dirty="0" smtClean="0"/>
              <a:t> 받은 은닉 </a:t>
            </a:r>
            <a:r>
              <a:rPr lang="ko-KR" altLang="en-US" dirty="0" err="1" smtClean="0"/>
              <a:t>상태값을</a:t>
            </a:r>
            <a:r>
              <a:rPr lang="ko-KR" altLang="en-US" dirty="0" smtClean="0"/>
              <a:t> </a:t>
            </a:r>
            <a:r>
              <a:rPr lang="ko-KR" altLang="en-US" dirty="0"/>
              <a:t>키보드의 한 키로 변환시킨다</a:t>
            </a: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여기서 도입할 </a:t>
            </a:r>
            <a:r>
              <a:rPr lang="ko-KR" altLang="en-US" dirty="0" err="1"/>
              <a:t>엔코더</a:t>
            </a:r>
            <a:r>
              <a:rPr lang="en-US" altLang="ko-KR" dirty="0"/>
              <a:t>/</a:t>
            </a:r>
            <a:r>
              <a:rPr lang="ko-KR" altLang="en-US" dirty="0" err="1"/>
              <a:t>디코더는</a:t>
            </a:r>
            <a:r>
              <a:rPr lang="ko-KR" altLang="en-US" dirty="0"/>
              <a:t> </a:t>
            </a:r>
            <a:r>
              <a:rPr lang="en-US" altLang="ko-KR" dirty="0"/>
              <a:t>seq2seq</a:t>
            </a:r>
            <a:r>
              <a:rPr lang="ko-KR" altLang="en-US" dirty="0"/>
              <a:t>모델로 구현할 것이다 </a:t>
            </a:r>
            <a:endParaRPr lang="en-US" altLang="ko-KR" dirty="0"/>
          </a:p>
        </p:txBody>
      </p:sp>
      <p:pic>
        <p:nvPicPr>
          <p:cNvPr id="12" name="그림 11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07E7F906-86B8-4894-82A6-A91D903FD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4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672790" y="207418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Competition &amp; Deliverables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Seq2Seq</a:t>
            </a:r>
            <a:r>
              <a:rPr lang="ko-KR" altLang="en-US" dirty="0"/>
              <a:t>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6A498E5-8F72-44A9-8393-A7455422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62" y="2054554"/>
            <a:ext cx="7877320" cy="2268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D4D745-042D-49AA-ADD1-A3616A1F8582}"/>
              </a:ext>
            </a:extLst>
          </p:cNvPr>
          <p:cNvSpPr txBox="1"/>
          <p:nvPr/>
        </p:nvSpPr>
        <p:spPr>
          <a:xfrm>
            <a:off x="1662545" y="4655127"/>
            <a:ext cx="8769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인코더</a:t>
            </a:r>
            <a:r>
              <a:rPr lang="en-US" altLang="ko-KR" dirty="0"/>
              <a:t>/</a:t>
            </a:r>
            <a:r>
              <a:rPr lang="ko-KR" altLang="en-US" dirty="0" err="1"/>
              <a:t>디코더</a:t>
            </a:r>
            <a:r>
              <a:rPr lang="ko-KR" altLang="en-US" dirty="0"/>
              <a:t> 내부구조는 두 개의 </a:t>
            </a:r>
            <a:r>
              <a:rPr lang="en-US" altLang="ko-KR" dirty="0"/>
              <a:t>RNN(LSTM)</a:t>
            </a:r>
            <a:r>
              <a:rPr lang="ko-KR" altLang="en-US" dirty="0"/>
              <a:t>을 사용한다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입력에서 각 단어가 </a:t>
            </a:r>
            <a:r>
              <a:rPr lang="ko-KR" altLang="en-US" dirty="0" err="1"/>
              <a:t>토큰화되어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의 셀의 각 시점으로 입력된다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인코더</a:t>
            </a:r>
            <a:r>
              <a:rPr lang="en-US" altLang="ko-KR" dirty="0"/>
              <a:t>RNN</a:t>
            </a:r>
            <a:r>
              <a:rPr lang="ko-KR" altLang="en-US" dirty="0"/>
              <a:t>셀은 모든 단어를 </a:t>
            </a:r>
            <a:r>
              <a:rPr lang="ko-KR" altLang="en-US" dirty="0" err="1"/>
              <a:t>입력받고</a:t>
            </a:r>
            <a:r>
              <a:rPr lang="ko-KR" altLang="en-US" dirty="0"/>
              <a:t> 인코더 </a:t>
            </a:r>
            <a:r>
              <a:rPr lang="en-US" altLang="ko-KR" dirty="0"/>
              <a:t>RNN</a:t>
            </a:r>
            <a:r>
              <a:rPr lang="ko-KR" altLang="en-US" dirty="0"/>
              <a:t>셀의 마지막 시점의 은닉 상태를 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으로 넘겨주는데 이를 컨텍스트 벡터라 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컨텍스트 벡터는 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셀의 첫 번째 </a:t>
            </a:r>
            <a:r>
              <a:rPr lang="ko-KR" altLang="en-US" dirty="0" smtClean="0"/>
              <a:t>은닉 상태로 </a:t>
            </a:r>
            <a:r>
              <a:rPr lang="ko-KR" altLang="en-US" dirty="0"/>
              <a:t>사용된다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F0E1BBF-7DCA-401D-92AC-21F95D1ED11F}"/>
              </a:ext>
            </a:extLst>
          </p:cNvPr>
          <p:cNvSpPr txBox="1"/>
          <p:nvPr/>
        </p:nvSpPr>
        <p:spPr>
          <a:xfrm>
            <a:off x="7527654" y="438992"/>
            <a:ext cx="357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https://wikidocs.net/24996</a:t>
            </a:r>
            <a:endParaRPr lang="ko-KR" altLang="en-US" dirty="0"/>
          </a:p>
        </p:txBody>
      </p:sp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407EA1F3-E541-42A3-937B-23894FA9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43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353009"/>
            <a:ext cx="11141765" cy="5239265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672790" y="207418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Competition &amp; Deliverables</a:t>
            </a:r>
            <a:endParaRPr lang="ko-KR" altLang="en-US" sz="3600" spc="-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D4D745-042D-49AA-ADD1-A3616A1F8582}"/>
              </a:ext>
            </a:extLst>
          </p:cNvPr>
          <p:cNvSpPr txBox="1"/>
          <p:nvPr/>
        </p:nvSpPr>
        <p:spPr>
          <a:xfrm>
            <a:off x="1533698" y="4830083"/>
            <a:ext cx="8769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예측된 출력 값은 여러 개일 수 있다</a:t>
            </a:r>
            <a:r>
              <a:rPr lang="en-US" altLang="ko-KR" dirty="0"/>
              <a:t>. Seq2seq</a:t>
            </a:r>
            <a:r>
              <a:rPr lang="ko-KR" altLang="en-US" dirty="0"/>
              <a:t>모델은 선택될 수 있는 모든 </a:t>
            </a:r>
            <a:r>
              <a:rPr lang="ko-KR" altLang="en-US" dirty="0" err="1"/>
              <a:t>예측값에서</a:t>
            </a:r>
            <a:r>
              <a:rPr lang="ko-KR" altLang="en-US" dirty="0"/>
              <a:t> 하나를 골라야 한다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소프트맥스</a:t>
            </a:r>
            <a:r>
              <a:rPr lang="ko-KR" altLang="en-US" dirty="0"/>
              <a:t> 함수를 사용한다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디코더</a:t>
            </a:r>
            <a:r>
              <a:rPr lang="ko-KR" altLang="en-US" dirty="0"/>
              <a:t> 각 시점</a:t>
            </a:r>
            <a:r>
              <a:rPr lang="en-US" altLang="ko-KR" dirty="0"/>
              <a:t>(timestamp)</a:t>
            </a:r>
            <a:r>
              <a:rPr lang="ko-KR" altLang="en-US" dirty="0"/>
              <a:t>의 </a:t>
            </a:r>
            <a:r>
              <a:rPr lang="en-US" altLang="ko-KR" dirty="0"/>
              <a:t>RNN</a:t>
            </a:r>
            <a:r>
              <a:rPr lang="ko-KR" altLang="en-US" dirty="0"/>
              <a:t>셀에서 출력 벡터가 나오면 해당 벡터는 소프트 맥스 함수를 통해 각 </a:t>
            </a:r>
            <a:r>
              <a:rPr lang="ko-KR" altLang="en-US" dirty="0" err="1"/>
              <a:t>예측값의</a:t>
            </a:r>
            <a:r>
              <a:rPr lang="ko-KR" altLang="en-US" dirty="0"/>
              <a:t> </a:t>
            </a:r>
            <a:r>
              <a:rPr lang="ko-KR" altLang="en-US" dirty="0" err="1"/>
              <a:t>확률값을</a:t>
            </a:r>
            <a:r>
              <a:rPr lang="ko-KR" altLang="en-US" dirty="0"/>
              <a:t> 반환하고 </a:t>
            </a:r>
            <a:r>
              <a:rPr lang="ko-KR" altLang="en-US" dirty="0" err="1"/>
              <a:t>디코더는</a:t>
            </a:r>
            <a:r>
              <a:rPr lang="ko-KR" altLang="en-US" dirty="0"/>
              <a:t> </a:t>
            </a:r>
            <a:r>
              <a:rPr lang="ko-KR" altLang="en-US" dirty="0" err="1"/>
              <a:t>출력값을</a:t>
            </a:r>
            <a:r>
              <a:rPr lang="ko-KR" altLang="en-US" dirty="0"/>
              <a:t> 결정한다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99A8150-FBD8-4695-B9BC-655390D9A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233" y="1529730"/>
            <a:ext cx="3956858" cy="3125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8C380ED-C1DB-4A2C-BCE7-55398411B248}"/>
              </a:ext>
            </a:extLst>
          </p:cNvPr>
          <p:cNvSpPr txBox="1"/>
          <p:nvPr/>
        </p:nvSpPr>
        <p:spPr>
          <a:xfrm>
            <a:off x="7316175" y="449184"/>
            <a:ext cx="357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https://wikidocs.net/24996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7326046-32A4-4650-A86E-41FD2A13AC69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Seq2Seq</a:t>
            </a:r>
            <a:r>
              <a:rPr lang="ko-KR" altLang="en-US" dirty="0"/>
              <a:t>모델</a:t>
            </a:r>
          </a:p>
        </p:txBody>
      </p:sp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7A47DF83-0E78-41A8-91B1-068E6A175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09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672790" y="207418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Competition &amp; Deliverables</a:t>
            </a:r>
            <a:endParaRPr lang="ko-KR" altLang="en-US" sz="3600" spc="-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3D0136A-A72F-4FC0-8584-81944738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109" y="1744585"/>
            <a:ext cx="4570847" cy="270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AD6390-9495-4B71-B510-2347BDB8A7A9}"/>
              </a:ext>
            </a:extLst>
          </p:cNvPr>
          <p:cNvSpPr txBox="1"/>
          <p:nvPr/>
        </p:nvSpPr>
        <p:spPr>
          <a:xfrm>
            <a:off x="672790" y="4315828"/>
            <a:ext cx="10683347" cy="203132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457144" lvl="1"/>
            <a:endParaRPr lang="en-US" altLang="ko-KR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음악 생성 프로그램은 단순 복제</a:t>
            </a:r>
            <a:r>
              <a:rPr lang="en-US" altLang="ko-KR" dirty="0"/>
              <a:t>(</a:t>
            </a:r>
            <a:r>
              <a:rPr lang="ko-KR" altLang="en-US" dirty="0" err="1"/>
              <a:t>과적합</a:t>
            </a:r>
            <a:r>
              <a:rPr lang="en-US" altLang="ko-KR" dirty="0"/>
              <a:t>)</a:t>
            </a:r>
            <a:r>
              <a:rPr lang="ko-KR" altLang="en-US" dirty="0"/>
              <a:t>의 문제가 있다</a:t>
            </a:r>
            <a:endParaRPr lang="en-US" altLang="ko-KR" dirty="0"/>
          </a:p>
          <a:p>
            <a:pPr marL="914344" lvl="1" indent="-4572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인코더</a:t>
            </a:r>
            <a:r>
              <a:rPr lang="en-US" altLang="ko-KR" dirty="0"/>
              <a:t>/</a:t>
            </a:r>
            <a:r>
              <a:rPr lang="ko-KR" altLang="en-US" dirty="0" err="1"/>
              <a:t>디코더</a:t>
            </a:r>
            <a:r>
              <a:rPr lang="ko-KR" altLang="en-US" dirty="0"/>
              <a:t> 구조는 각 모델이 그 모델에 맞는 전문화된 데이터를 생성하게 도와준다</a:t>
            </a:r>
            <a:endParaRPr lang="en-US" altLang="ko-KR" dirty="0"/>
          </a:p>
          <a:p>
            <a:pPr marL="914344" lvl="1" indent="-4572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이러한 과정을 거쳐 음표 간의 관계를 반영한 </a:t>
            </a:r>
            <a:r>
              <a:rPr lang="ko-KR" altLang="en-US" dirty="0" err="1"/>
              <a:t>예측값을</a:t>
            </a:r>
            <a:r>
              <a:rPr lang="ko-KR" altLang="en-US" dirty="0"/>
              <a:t> 반환하여 실제로 작곡할 수 있는 기능을 향상시킨다 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D047DA9-6C20-468A-B0C1-A3C4E46C07DD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Seq2Seq</a:t>
            </a:r>
            <a:r>
              <a:rPr lang="ko-KR" altLang="en-US" dirty="0"/>
              <a:t>모델</a:t>
            </a:r>
          </a:p>
        </p:txBody>
      </p:sp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F313BBC1-4BFA-4E64-A2A2-1E1A3F2A9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31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3227" y="310583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2">
                    <a:lumMod val="50000"/>
                  </a:schemeClr>
                </a:solidFill>
              </a:rPr>
              <a:t>문제 해결 과정</a:t>
            </a:r>
          </a:p>
        </p:txBody>
      </p:sp>
    </p:spTree>
    <p:extLst>
      <p:ext uri="{BB962C8B-B14F-4D97-AF65-F5344CB8AC3E}">
        <p14:creationId xmlns:p14="http://schemas.microsoft.com/office/powerpoint/2010/main" val="3519998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312300" y="367747"/>
            <a:ext cx="2525203" cy="2484783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7018" y="410291"/>
            <a:ext cx="3975467" cy="1299657"/>
            <a:chOff x="605679" y="613880"/>
            <a:chExt cx="2224360" cy="1299657"/>
          </a:xfrm>
        </p:grpSpPr>
        <p:sp>
          <p:nvSpPr>
            <p:cNvPr id="5" name="TextBox 4"/>
            <p:cNvSpPr txBox="1"/>
            <p:nvPr/>
          </p:nvSpPr>
          <p:spPr>
            <a:xfrm>
              <a:off x="605679" y="643489"/>
              <a:ext cx="6607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C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75651" y="866724"/>
              <a:ext cx="7136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O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69214" y="815275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27734" y="990207"/>
              <a:ext cx="5870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T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3696" y="780251"/>
              <a:ext cx="5886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E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60677" y="613880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30195" y="946622"/>
              <a:ext cx="5998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S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14349" y="2560142"/>
            <a:ext cx="5056843" cy="584775"/>
            <a:chOff x="1694919" y="2604052"/>
            <a:chExt cx="3608467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1694919" y="2604052"/>
              <a:ext cx="6078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36235" y="2698358"/>
              <a:ext cx="31671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</a:rPr>
                <a:t>목표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Goal</a:t>
              </a:r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Setting:</a:t>
              </a:r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Stretched Goal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21833" y="235142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694919" y="3364309"/>
            <a:ext cx="3050701" cy="584775"/>
            <a:chOff x="1694919" y="2604052"/>
            <a:chExt cx="3050701" cy="584775"/>
          </a:xfrm>
        </p:grpSpPr>
        <p:sp>
          <p:nvSpPr>
            <p:cNvPr id="22" name="TextBox 21"/>
            <p:cNvSpPr txBox="1"/>
            <p:nvPr/>
          </p:nvSpPr>
          <p:spPr>
            <a:xfrm>
              <a:off x="1694919" y="2604052"/>
              <a:ext cx="6864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37599" y="2714612"/>
              <a:ext cx="2808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</a:rPr>
                <a:t>계획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Planning 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694919" y="4168476"/>
            <a:ext cx="4780791" cy="804167"/>
            <a:chOff x="1694919" y="2604052"/>
            <a:chExt cx="4780791" cy="804167"/>
          </a:xfrm>
        </p:grpSpPr>
        <p:sp>
          <p:nvSpPr>
            <p:cNvPr id="26" name="TextBox 25"/>
            <p:cNvSpPr txBox="1"/>
            <p:nvPr/>
          </p:nvSpPr>
          <p:spPr>
            <a:xfrm>
              <a:off x="1694919" y="260405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37320" y="2700333"/>
              <a:ext cx="44383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</a:rPr>
                <a:t>문제해결과정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Problem Solving</a:t>
              </a:r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</a:p>
            <a:p>
              <a:pPr algn="ctr"/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694919" y="4972643"/>
            <a:ext cx="5643430" cy="584775"/>
            <a:chOff x="1694919" y="2604052"/>
            <a:chExt cx="5643430" cy="584775"/>
          </a:xfrm>
        </p:grpSpPr>
        <p:sp>
          <p:nvSpPr>
            <p:cNvPr id="30" name="TextBox 29"/>
            <p:cNvSpPr txBox="1"/>
            <p:nvPr/>
          </p:nvSpPr>
          <p:spPr>
            <a:xfrm>
              <a:off x="1694919" y="2604052"/>
              <a:ext cx="684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04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87943" y="2673017"/>
              <a:ext cx="49504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</a:rPr>
                <a:t>결과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Result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94919" y="5776810"/>
            <a:ext cx="2044676" cy="584775"/>
            <a:chOff x="1694919" y="2604052"/>
            <a:chExt cx="2044676" cy="584775"/>
          </a:xfrm>
        </p:grpSpPr>
        <p:sp>
          <p:nvSpPr>
            <p:cNvPr id="34" name="TextBox 33"/>
            <p:cNvSpPr txBox="1"/>
            <p:nvPr/>
          </p:nvSpPr>
          <p:spPr>
            <a:xfrm>
              <a:off x="1694919" y="2604052"/>
              <a:ext cx="6896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05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87943" y="2673446"/>
              <a:ext cx="1351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</a:rPr>
                <a:t>정리하며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..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405896"/>
            <a:ext cx="11141765" cy="5213491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모델 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주요 수정 코드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21B1995-2AC9-477B-9473-240680D6DFBB}"/>
              </a:ext>
            </a:extLst>
          </p:cNvPr>
          <p:cNvSpPr/>
          <p:nvPr/>
        </p:nvSpPr>
        <p:spPr>
          <a:xfrm>
            <a:off x="778566" y="171002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24292E"/>
                </a:solidFill>
                <a:latin typeface="-apple-system"/>
              </a:rPr>
              <a:t>ValueError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: Dimensions must be equal, but are 1024 and 525 for '</a:t>
            </a:r>
            <a:r>
              <a:rPr lang="en-US" altLang="ko-KR" dirty="0" err="1">
                <a:solidFill>
                  <a:srgbClr val="24292E"/>
                </a:solidFill>
                <a:latin typeface="-apple-system"/>
              </a:rPr>
              <a:t>rnn_decoder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altLang="ko-KR" dirty="0" err="1">
                <a:solidFill>
                  <a:srgbClr val="24292E"/>
                </a:solidFill>
                <a:latin typeface="-apple-system"/>
              </a:rPr>
              <a:t>KeyboardCell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/Decoder/Decoder/</a:t>
            </a:r>
            <a:r>
              <a:rPr lang="en-US" altLang="ko-KR" dirty="0" err="1">
                <a:solidFill>
                  <a:srgbClr val="24292E"/>
                </a:solidFill>
                <a:latin typeface="-apple-system"/>
              </a:rPr>
              <a:t>multi_rnn_cell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/cell_0/</a:t>
            </a:r>
            <a:r>
              <a:rPr lang="en-US" altLang="ko-KR" dirty="0" err="1">
                <a:solidFill>
                  <a:srgbClr val="24292E"/>
                </a:solidFill>
                <a:latin typeface="-apple-system"/>
              </a:rPr>
              <a:t>basic_lstm_cell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/MatMul_1' (op: '</a:t>
            </a:r>
            <a:r>
              <a:rPr lang="en-US" altLang="ko-KR" dirty="0" err="1">
                <a:solidFill>
                  <a:srgbClr val="24292E"/>
                </a:solidFill>
                <a:latin typeface="-apple-system"/>
              </a:rPr>
              <a:t>MatMul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') with input shapes: [1,1024], [525,2048].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DD2BA9E-3EB3-4BDE-8927-95237B8B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620" y="989569"/>
            <a:ext cx="8382000" cy="2295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B5175C5-B687-4BA7-A636-E61F30B17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06" y="3652707"/>
            <a:ext cx="10857054" cy="2735327"/>
          </a:xfrm>
          <a:prstGeom prst="rect">
            <a:avLst/>
          </a:prstGeom>
        </p:spPr>
      </p:pic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ED0F4435-2F31-4B16-B05B-7F8604850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87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405896"/>
            <a:ext cx="11141765" cy="5213491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모델 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주요 수정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2E442C5-7905-464D-A09A-1A235453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81" y="1639922"/>
            <a:ext cx="10497882" cy="4610405"/>
          </a:xfrm>
          <a:prstGeom prst="rect">
            <a:avLst/>
          </a:prstGeom>
        </p:spPr>
      </p:pic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24554626-64C2-4600-A6F4-5AEB164D8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96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405896"/>
            <a:ext cx="11141765" cy="5213491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모델 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주요 수정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495804-84EC-42B3-904C-0BFD498E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70" y="1806005"/>
            <a:ext cx="10632920" cy="4265324"/>
          </a:xfrm>
          <a:prstGeom prst="rect">
            <a:avLst/>
          </a:prstGeom>
        </p:spPr>
      </p:pic>
      <p:pic>
        <p:nvPicPr>
          <p:cNvPr id="11" name="그림 10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57CB50BB-6E3A-4FBD-9F4F-DF33EBE99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7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405896"/>
            <a:ext cx="11141765" cy="5213491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모델 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주요 수정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E719A62-FEB7-4CBE-972E-90627ADA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64" y="1806004"/>
            <a:ext cx="10413001" cy="4432741"/>
          </a:xfrm>
          <a:prstGeom prst="rect">
            <a:avLst/>
          </a:prstGeom>
        </p:spPr>
      </p:pic>
      <p:pic>
        <p:nvPicPr>
          <p:cNvPr id="11" name="그림 10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8AC340C1-F7EA-4810-B5EA-0CB77D735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48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405896"/>
            <a:ext cx="11141765" cy="5213491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모델 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주요 수정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F35D64E-FE98-47C4-BE1D-7A79595E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29" y="1698867"/>
            <a:ext cx="10671858" cy="4620901"/>
          </a:xfrm>
          <a:prstGeom prst="rect">
            <a:avLst/>
          </a:prstGeom>
        </p:spPr>
      </p:pic>
      <p:pic>
        <p:nvPicPr>
          <p:cNvPr id="12" name="그림 11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5574842C-8E19-4843-AC69-42267D8F9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53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405896"/>
            <a:ext cx="11141765" cy="5213491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모델 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주요 수정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5CFBB4-159C-4711-A6E0-46176C78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331311"/>
            <a:ext cx="8496300" cy="2667000"/>
          </a:xfrm>
          <a:prstGeom prst="rect">
            <a:avLst/>
          </a:prstGeom>
        </p:spPr>
      </p:pic>
      <p:pic>
        <p:nvPicPr>
          <p:cNvPr id="11" name="그림 10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0FA2C8A1-9826-4EF2-AC13-FB0412883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83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405896"/>
            <a:ext cx="11141765" cy="5213491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모델 학습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학습 수행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5CA31F8-F36B-415F-BC49-EF91A23D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44" y="1724105"/>
            <a:ext cx="5123062" cy="3727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EDEAED3-D20A-433A-B341-BB09EEEAC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1" y="1723842"/>
            <a:ext cx="5229874" cy="3728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44496AB-9BDE-4AC6-A6DE-93168C1EBBBE}"/>
              </a:ext>
            </a:extLst>
          </p:cNvPr>
          <p:cNvSpPr txBox="1"/>
          <p:nvPr/>
        </p:nvSpPr>
        <p:spPr>
          <a:xfrm>
            <a:off x="1028853" y="5748169"/>
            <a:ext cx="1023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GPU </a:t>
            </a:r>
            <a:r>
              <a:rPr lang="ko-KR" altLang="en-US" dirty="0"/>
              <a:t>등 하드웨어 업그레이드</a:t>
            </a:r>
            <a:r>
              <a:rPr lang="en-US" altLang="ko-KR" dirty="0"/>
              <a:t>, </a:t>
            </a:r>
            <a:r>
              <a:rPr lang="ko-KR" altLang="en-US" dirty="0"/>
              <a:t>또는 </a:t>
            </a:r>
            <a:r>
              <a:rPr lang="en-US" altLang="ko-KR" dirty="0"/>
              <a:t>AWS </a:t>
            </a:r>
            <a:r>
              <a:rPr lang="ko-KR" altLang="en-US" dirty="0"/>
              <a:t>등의 클라우드 환경이 필요</a:t>
            </a:r>
            <a:endParaRPr lang="en-US" altLang="ko-KR" dirty="0"/>
          </a:p>
          <a:p>
            <a:r>
              <a:rPr lang="ko-KR" altLang="en-US" dirty="0"/>
              <a:t>혹은 다른 모델을 도입하여 학습 시간의 개선하는 추가적인 연구가 필요</a:t>
            </a:r>
          </a:p>
        </p:txBody>
      </p:sp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8DA8B7ED-D10D-497D-88EB-B49425005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04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405896"/>
            <a:ext cx="11141765" cy="5213491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기타 에러 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546651" y="914992"/>
            <a:ext cx="1092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주로 </a:t>
            </a:r>
            <a:r>
              <a:rPr lang="ko-KR" altLang="en-US" sz="1600" dirty="0" err="1"/>
              <a:t>텐서플로우</a:t>
            </a:r>
            <a:r>
              <a:rPr lang="ko-KR" altLang="en-US" sz="1600" dirty="0"/>
              <a:t> 버전 업데이트로 인한 코드 수정 </a:t>
            </a:r>
            <a:r>
              <a:rPr lang="en-US" altLang="ko-KR" sz="1600" dirty="0"/>
              <a:t>(</a:t>
            </a:r>
            <a:r>
              <a:rPr lang="ko-KR" altLang="en-US" sz="1600" dirty="0"/>
              <a:t>음악 관련 라이브러리가 안정되지 않아 지속적인 코드 수정이 필요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CFBB8EE-FD52-4A29-861B-162C270217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538" y="1806005"/>
            <a:ext cx="3273627" cy="2176067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B192349-D001-48EB-B300-DE15D58D0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9" y="4053155"/>
            <a:ext cx="4344149" cy="24217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A0C0929-6FF7-4EB2-AE0F-EA728127B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755" y="1806004"/>
            <a:ext cx="3543071" cy="2176067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159DE5F-A9B1-4970-A7B2-DE72F30F63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24" y="4126525"/>
            <a:ext cx="4699197" cy="2348409"/>
          </a:xfrm>
          <a:prstGeom prst="rect">
            <a:avLst/>
          </a:prstGeom>
        </p:spPr>
      </p:pic>
      <p:pic>
        <p:nvPicPr>
          <p:cNvPr id="17" name="그림 16" descr="스크린샷, 대형, 테이블이(가) 표시된 사진&#10;&#10;자동 생성된 설명">
            <a:extLst>
              <a:ext uri="{FF2B5EF4-FFF2-40B4-BE49-F238E27FC236}">
                <a16:creationId xmlns:a16="http://schemas.microsoft.com/office/drawing/2014/main" xmlns="" id="{09502901-94A0-4FC3-83E8-AB65C9A78E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5" y="1806005"/>
            <a:ext cx="3194259" cy="2176070"/>
          </a:xfrm>
          <a:prstGeom prst="rect">
            <a:avLst/>
          </a:prstGeom>
        </p:spPr>
      </p:pic>
      <p:pic>
        <p:nvPicPr>
          <p:cNvPr id="28" name="그림 27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404E2D8E-6DC0-42EF-A888-DB8BCED2B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11" y="127454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60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1617"/>
          <a:stretch/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699500" y="469900"/>
            <a:ext cx="2959100" cy="304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44413" y="1290142"/>
            <a:ext cx="3262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>
                    <a:lumMod val="50000"/>
                  </a:schemeClr>
                </a:solidFill>
              </a:rPr>
              <a:t>04 Result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9855200" y="627381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CHAPTER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64872" y="1045332"/>
            <a:ext cx="806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627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225997" y="23861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Result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학습 후 결과물</a:t>
            </a:r>
          </a:p>
        </p:txBody>
      </p:sp>
      <p:pic>
        <p:nvPicPr>
          <p:cNvPr id="5" name="결과1" descr="결과1">
            <a:hlinkClick r:id="" action="ppaction://media"/>
            <a:extLst>
              <a:ext uri="{FF2B5EF4-FFF2-40B4-BE49-F238E27FC236}">
                <a16:creationId xmlns:a16="http://schemas.microsoft.com/office/drawing/2014/main" xmlns="" id="{F000174D-4512-4E1D-8100-B10E294BEF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67118" y="2617787"/>
            <a:ext cx="1020763" cy="1020763"/>
          </a:xfrm>
          <a:prstGeom prst="rect">
            <a:avLst/>
          </a:prstGeom>
        </p:spPr>
      </p:pic>
      <p:pic>
        <p:nvPicPr>
          <p:cNvPr id="6" name="결과2">
            <a:hlinkClick r:id="" action="ppaction://media"/>
            <a:extLst>
              <a:ext uri="{FF2B5EF4-FFF2-40B4-BE49-F238E27FC236}">
                <a16:creationId xmlns:a16="http://schemas.microsoft.com/office/drawing/2014/main" xmlns="" id="{C70ACA01-7BF7-4E89-B8A3-ACEE8872EF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77856" y="2617785"/>
            <a:ext cx="1020763" cy="1020763"/>
          </a:xfrm>
          <a:prstGeom prst="rect">
            <a:avLst/>
          </a:prstGeom>
        </p:spPr>
      </p:pic>
      <p:pic>
        <p:nvPicPr>
          <p:cNvPr id="7" name="결과3">
            <a:hlinkClick r:id="" action="ppaction://media"/>
            <a:extLst>
              <a:ext uri="{FF2B5EF4-FFF2-40B4-BE49-F238E27FC236}">
                <a16:creationId xmlns:a16="http://schemas.microsoft.com/office/drawing/2014/main" xmlns="" id="{D72C4B6D-DC1A-456B-AF90-048E1E14A38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42100" y="2617786"/>
            <a:ext cx="1008063" cy="1020763"/>
          </a:xfrm>
          <a:prstGeom prst="rect">
            <a:avLst/>
          </a:prstGeom>
        </p:spPr>
      </p:pic>
      <p:pic>
        <p:nvPicPr>
          <p:cNvPr id="8" name="결과4">
            <a:hlinkClick r:id="" action="ppaction://media"/>
            <a:extLst>
              <a:ext uri="{FF2B5EF4-FFF2-40B4-BE49-F238E27FC236}">
                <a16:creationId xmlns:a16="http://schemas.microsoft.com/office/drawing/2014/main" xmlns="" id="{D57F8A70-66E9-4E15-A8A6-4A36B180107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93644" y="2617787"/>
            <a:ext cx="1157289" cy="10207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FF97D5A-E4D9-41DA-9E12-1F6115FC7DAE}"/>
              </a:ext>
            </a:extLst>
          </p:cNvPr>
          <p:cNvSpPr txBox="1"/>
          <p:nvPr/>
        </p:nvSpPr>
        <p:spPr>
          <a:xfrm>
            <a:off x="1181100" y="398542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D6B81E9-216C-4F1F-ABAF-2830AB00C3A1}"/>
              </a:ext>
            </a:extLst>
          </p:cNvPr>
          <p:cNvSpPr txBox="1"/>
          <p:nvPr/>
        </p:nvSpPr>
        <p:spPr>
          <a:xfrm>
            <a:off x="3693830" y="398542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7916AC1-3E50-43AE-8B6C-3EE5E32BEE6B}"/>
              </a:ext>
            </a:extLst>
          </p:cNvPr>
          <p:cNvSpPr txBox="1"/>
          <p:nvPr/>
        </p:nvSpPr>
        <p:spPr>
          <a:xfrm>
            <a:off x="6320860" y="4021674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63CC06D-2ABD-40F0-AD40-9F3CD8692A26}"/>
              </a:ext>
            </a:extLst>
          </p:cNvPr>
          <p:cNvSpPr txBox="1"/>
          <p:nvPr/>
        </p:nvSpPr>
        <p:spPr>
          <a:xfrm>
            <a:off x="9093644" y="4021674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7C17712-D7A9-4BB4-ACA7-EA5175E2880E}"/>
              </a:ext>
            </a:extLst>
          </p:cNvPr>
          <p:cNvSpPr txBox="1"/>
          <p:nvPr/>
        </p:nvSpPr>
        <p:spPr>
          <a:xfrm>
            <a:off x="980488" y="5186137"/>
            <a:ext cx="1023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한계점</a:t>
            </a:r>
            <a:r>
              <a:rPr lang="en-US" altLang="ko-KR" dirty="0"/>
              <a:t>: Ragtime music</a:t>
            </a:r>
            <a:r>
              <a:rPr lang="ko-KR" altLang="en-US" dirty="0"/>
              <a:t>에 맞춰서 각 음표가 </a:t>
            </a:r>
            <a:r>
              <a:rPr lang="ko-KR" altLang="en-US" dirty="0" err="1"/>
              <a:t>전처리되어</a:t>
            </a:r>
            <a:r>
              <a:rPr lang="ko-KR" altLang="en-US" dirty="0"/>
              <a:t> 보다 복잡한 다른 음악을 학습하지 못한다</a:t>
            </a:r>
          </a:p>
        </p:txBody>
      </p:sp>
      <p:pic>
        <p:nvPicPr>
          <p:cNvPr id="22" name="그림 21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528A59FF-7A8E-48B3-9110-8F73E7399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8A0B11B-A261-43F1-B9AE-B3E066001E62}"/>
              </a:ext>
            </a:extLst>
          </p:cNvPr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04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31537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7025"/>
          <a:stretch/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726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77987" y="1445928"/>
            <a:ext cx="4513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50000"/>
                  </a:schemeClr>
                </a:solidFill>
              </a:rPr>
              <a:t>Stretched Goal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그림 11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F53A5B7B-EBA0-4FAC-AAB1-ADD026985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34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3227" y="3105834"/>
            <a:ext cx="2989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2">
                    <a:lumMod val="50000"/>
                  </a:schemeClr>
                </a:solidFill>
              </a:rPr>
              <a:t>정리하며</a:t>
            </a:r>
            <a:r>
              <a:rPr lang="en-US" altLang="ko-KR" sz="4800" b="1" dirty="0">
                <a:solidFill>
                  <a:schemeClr val="accent2">
                    <a:lumMod val="50000"/>
                  </a:schemeClr>
                </a:solidFill>
              </a:rPr>
              <a:t>..</a:t>
            </a:r>
            <a:endParaRPr lang="ko-KR" altLang="en-US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80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4800600" y="1973064"/>
            <a:ext cx="2590800" cy="2590800"/>
          </a:xfrm>
          <a:prstGeom prst="ellipse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인공지능 작곡 프로그램의 현황</a:t>
            </a:r>
          </a:p>
        </p:txBody>
      </p:sp>
      <p:pic>
        <p:nvPicPr>
          <p:cNvPr id="7" name="그래픽 6" descr="여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638800" y="2836664"/>
            <a:ext cx="914400" cy="914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2299" y="5327257"/>
            <a:ext cx="827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인공지능 작곡 프로그램이 개발된다면 음악인은 일자리를 잃게 되지 않을까요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549900" y="503515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94CBAB5D-5976-4652-A09B-308760ABC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92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인공지능 작곡 프로그램의 현황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5003800" y="6586165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94CBAB5D-5976-4652-A09B-308760ABC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651CEC2-1A9E-4EAF-949A-9939211F6123}"/>
              </a:ext>
            </a:extLst>
          </p:cNvPr>
          <p:cNvSpPr/>
          <p:nvPr/>
        </p:nvSpPr>
        <p:spPr>
          <a:xfrm>
            <a:off x="713772" y="1862910"/>
            <a:ext cx="107644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에밀리 </a:t>
            </a:r>
            <a:r>
              <a:rPr lang="ko-KR" altLang="en-US" dirty="0" err="1"/>
              <a:t>하웰을</a:t>
            </a:r>
            <a:r>
              <a:rPr lang="ko-KR" altLang="en-US" dirty="0"/>
              <a:t> 만든 </a:t>
            </a:r>
            <a:r>
              <a:rPr lang="ko-KR" altLang="en-US" dirty="0" err="1"/>
              <a:t>코프</a:t>
            </a:r>
            <a:r>
              <a:rPr lang="ko-KR" altLang="en-US" dirty="0"/>
              <a:t> 교수는 음악은 여전히 인간이 주도할 것이라고 예상했다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“컴퓨터 또한 인간이 만든 산물이다</a:t>
            </a:r>
            <a:r>
              <a:rPr lang="en-US" altLang="ko-KR" dirty="0"/>
              <a:t>. </a:t>
            </a:r>
            <a:r>
              <a:rPr lang="ko-KR" altLang="en-US" dirty="0"/>
              <a:t>그리고 음악을 만드는 프로그램도 인간의 창조물이다</a:t>
            </a:r>
            <a:r>
              <a:rPr lang="en-US" altLang="ko-KR" dirty="0"/>
              <a:t>. </a:t>
            </a:r>
            <a:r>
              <a:rPr lang="ko-KR" altLang="en-US" dirty="0"/>
              <a:t>이 프로그램에 입력하는 학습 데이터</a:t>
            </a:r>
            <a:r>
              <a:rPr lang="en-US" altLang="ko-KR" dirty="0"/>
              <a:t>(</a:t>
            </a:r>
            <a:r>
              <a:rPr lang="ko-KR" altLang="en-US" dirty="0"/>
              <a:t>음악</a:t>
            </a:r>
            <a:r>
              <a:rPr lang="en-US" altLang="ko-KR" dirty="0"/>
              <a:t>) </a:t>
            </a:r>
            <a:r>
              <a:rPr lang="ko-KR" altLang="en-US" dirty="0"/>
              <a:t>또한 인간의 것이다</a:t>
            </a:r>
            <a:r>
              <a:rPr lang="en-US" altLang="ko-KR" dirty="0"/>
              <a:t>. </a:t>
            </a:r>
            <a:r>
              <a:rPr lang="ko-KR" altLang="en-US" dirty="0"/>
              <a:t>이런 관점에서 본다면 되려 전통적인 작곡 방식보다 더 많은 사람들이 작곡 행위에 참여한다고 볼 수 있다”고 말했다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전문가들은 예술적 영감을 표현하는 방법이나 그 영역을 획기적으로 확장할 수 있다는 점에서 기술 활용을 긍정적으로 내다보고 있다</a:t>
            </a:r>
            <a:r>
              <a:rPr lang="en-US" altLang="ko-KR" dirty="0"/>
              <a:t>. </a:t>
            </a:r>
            <a:r>
              <a:rPr lang="ko-KR" altLang="en-US" dirty="0"/>
              <a:t>영화 </a:t>
            </a:r>
            <a:r>
              <a:rPr lang="en-US" altLang="ko-KR" dirty="0"/>
              <a:t>&lt;</a:t>
            </a:r>
            <a:r>
              <a:rPr lang="ko-KR" altLang="en-US" dirty="0"/>
              <a:t>스타워즈</a:t>
            </a:r>
            <a:r>
              <a:rPr lang="en-US" altLang="ko-KR" dirty="0"/>
              <a:t>(Star Wars)&gt; </a:t>
            </a:r>
            <a:r>
              <a:rPr lang="ko-KR" altLang="en-US" dirty="0"/>
              <a:t>시리즈로 유명한 영화감독 조지 루카스</a:t>
            </a:r>
            <a:r>
              <a:rPr lang="en-US" altLang="ko-KR" dirty="0"/>
              <a:t>(George Lucas)</a:t>
            </a:r>
            <a:r>
              <a:rPr lang="ko-KR" altLang="en-US" dirty="0"/>
              <a:t>는 </a:t>
            </a:r>
            <a:r>
              <a:rPr lang="en-US" altLang="ko-KR" dirty="0"/>
              <a:t>"</a:t>
            </a:r>
            <a:r>
              <a:rPr lang="ko-KR" altLang="en-US" dirty="0"/>
              <a:t>기술은 끊임없이 발전한다</a:t>
            </a:r>
            <a:r>
              <a:rPr lang="en-US" altLang="ko-KR" dirty="0"/>
              <a:t>. </a:t>
            </a:r>
            <a:r>
              <a:rPr lang="ko-KR" altLang="en-US" dirty="0"/>
              <a:t>이 기술 덕분에 예술가는 자신이 원하는 그림을 더 편하게 그리고</a:t>
            </a:r>
            <a:r>
              <a:rPr lang="en-US" altLang="ko-KR" dirty="0"/>
              <a:t>, </a:t>
            </a:r>
            <a:r>
              <a:rPr lang="ko-KR" altLang="en-US" dirty="0"/>
              <a:t>자신이 원하는 이야기를 더 쉽게 전달할 수 있다”고 말한 바 있다</a:t>
            </a:r>
            <a:r>
              <a:rPr lang="en-US" altLang="ko-KR" dirty="0"/>
              <a:t>. </a:t>
            </a:r>
            <a:r>
              <a:rPr lang="ko-KR" altLang="en-US" dirty="0"/>
              <a:t>이 관점을 작곡 영역에도 도입해 본다면</a:t>
            </a:r>
            <a:r>
              <a:rPr lang="en-US" altLang="ko-KR" dirty="0"/>
              <a:t>, </a:t>
            </a:r>
            <a:r>
              <a:rPr lang="ko-KR" altLang="en-US" dirty="0"/>
              <a:t>작곡가는 인공지능을 활용해 하나의 곡을 만드는 데 들이는 노력과 시간을 효과적으로 줄일 수 있고</a:t>
            </a:r>
            <a:r>
              <a:rPr lang="en-US" altLang="ko-KR" dirty="0"/>
              <a:t>, </a:t>
            </a:r>
            <a:r>
              <a:rPr lang="ko-KR" altLang="en-US" dirty="0"/>
              <a:t>작곡가는 다작 활동을 통해 대중을 상대로 짧은 시간에 다양한 음악적 실험을 해볼 수 있을 것이다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586FB12-75EE-4EA0-BB97-01A88DC1C8DF}"/>
              </a:ext>
            </a:extLst>
          </p:cNvPr>
          <p:cNvSpPr/>
          <p:nvPr/>
        </p:nvSpPr>
        <p:spPr>
          <a:xfrm>
            <a:off x="7557738" y="5742660"/>
            <a:ext cx="3878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https://www.kakaobrain.com/blog/28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998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05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개선사항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프로젝트 과정에서 느낀 추가적인 연구사항 및 개선점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85C7C5-1950-4922-8065-4D4099773D1C}"/>
              </a:ext>
            </a:extLst>
          </p:cNvPr>
          <p:cNvSpPr txBox="1"/>
          <p:nvPr/>
        </p:nvSpPr>
        <p:spPr>
          <a:xfrm>
            <a:off x="895465" y="2277269"/>
            <a:ext cx="105557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학습 속도의 개선 필요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하드웨어 업그레이드 또는 </a:t>
            </a:r>
            <a:r>
              <a:rPr lang="en-US" altLang="ko-KR" dirty="0"/>
              <a:t>AWS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    또는 </a:t>
            </a:r>
            <a:r>
              <a:rPr lang="en-US" altLang="ko-KR" dirty="0"/>
              <a:t>Dynamic RNN, R-transformer </a:t>
            </a:r>
            <a:r>
              <a:rPr lang="ko-KR" altLang="en-US" dirty="0"/>
              <a:t>등 다른 모델을 추가적으로 도입해 실험하는 것이 필요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아직까지 각 모델이 특정 음악에 한정되어 학습되고 음악이 개발된다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학습 데이터양을 줄이고 모든 종류의 음악에 상관없이 학습될 수 있는 모델의 개발 또는 통일된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전처리</a:t>
            </a:r>
            <a:r>
              <a:rPr lang="ko-KR" altLang="en-US" dirty="0"/>
              <a:t> 데이터</a:t>
            </a:r>
            <a:r>
              <a:rPr lang="en-US" altLang="ko-KR" dirty="0"/>
              <a:t>(</a:t>
            </a:r>
            <a:r>
              <a:rPr lang="ko-KR" altLang="en-US" dirty="0"/>
              <a:t>모든 음표를 </a:t>
            </a:r>
            <a:r>
              <a:rPr lang="ko-KR" altLang="en-US" dirty="0" err="1"/>
              <a:t>코드화한</a:t>
            </a:r>
            <a:r>
              <a:rPr lang="ko-KR" altLang="en-US" dirty="0"/>
              <a:t> 데이터 혹은 코드</a:t>
            </a:r>
            <a:r>
              <a:rPr lang="en-US" altLang="ko-KR" dirty="0"/>
              <a:t>)</a:t>
            </a:r>
            <a:r>
              <a:rPr lang="ko-KR" altLang="en-US" dirty="0"/>
              <a:t>의 개발이 필요한 시점이다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안정된 음악 관련 파이썬 라이브러리의 개발이 시급하다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새로운 모델을 도입하고 연구하기 이전에 기존의 코드도 지속적으로 변해 새로운 에러를 생성한다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 문제가 해결되지 않으면 새로운 인공지능 음악 코드를 개발하는 데 지속적인 방해물이 될 것이다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0" name="그림 9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E27EC83E-5993-4D39-B416-D28212F28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00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출처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기존 단순 </a:t>
            </a:r>
            <a:r>
              <a:rPr lang="en-US" altLang="ko-KR" dirty="0"/>
              <a:t>RNN </a:t>
            </a:r>
            <a:r>
              <a:rPr lang="ko-KR" altLang="en-US" dirty="0"/>
              <a:t>구조와의 경쟁력과 산출물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85C7C5-1950-4922-8065-4D4099773D1C}"/>
              </a:ext>
            </a:extLst>
          </p:cNvPr>
          <p:cNvSpPr txBox="1"/>
          <p:nvPr/>
        </p:nvSpPr>
        <p:spPr>
          <a:xfrm>
            <a:off x="914400" y="2053389"/>
            <a:ext cx="10555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Midi</a:t>
            </a:r>
            <a:r>
              <a:rPr lang="ko-KR" altLang="en-US" dirty="0"/>
              <a:t>파일 다운로드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http://www.kunstderfuge.com/ragtime.htm#Lamb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charRNN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3"/>
              </a:rPr>
              <a:t>https://github.com/karpathy/char-rnn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기본 </a:t>
            </a:r>
            <a:r>
              <a:rPr lang="en-US" altLang="ko-KR" dirty="0"/>
              <a:t>RNN</a:t>
            </a:r>
            <a:r>
              <a:rPr lang="ko-KR" altLang="en-US" dirty="0"/>
              <a:t>학습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4"/>
              </a:rPr>
              <a:t>https://github.com/Conchylicultor/MusicGenerator/blob/master/docs/models.md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MIDI</a:t>
            </a:r>
            <a:r>
              <a:rPr lang="ko-KR" altLang="en-US" dirty="0"/>
              <a:t> 음악 파일을 </a:t>
            </a:r>
            <a:r>
              <a:rPr lang="ko-KR" altLang="en-US" dirty="0" err="1"/>
              <a:t>전처리하는</a:t>
            </a:r>
            <a:r>
              <a:rPr lang="ko-KR" altLang="en-US" dirty="0"/>
              <a:t> 코드</a:t>
            </a:r>
            <a:r>
              <a:rPr lang="en-US" altLang="ko-KR" dirty="0"/>
              <a:t>/</a:t>
            </a:r>
            <a:r>
              <a:rPr lang="ko-KR" altLang="en-US" dirty="0"/>
              <a:t>방법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5"/>
              </a:rPr>
              <a:t>https://github.com/bhaktipriya/Blues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기타 다른 음악생성모델구조 참고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6"/>
              </a:rPr>
              <a:t>https://github.com/dshieble/Music_RNN_RBM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C61D26-E1D9-4548-BC12-B300B61AC55C}"/>
              </a:ext>
            </a:extLst>
          </p:cNvPr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05</a:t>
            </a:r>
            <a:endParaRPr lang="ko-KR" altLang="en-US" sz="3600" b="1" dirty="0"/>
          </a:p>
        </p:txBody>
      </p:sp>
      <p:pic>
        <p:nvPicPr>
          <p:cNvPr id="11" name="그림 10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B34CBFF4-A47F-4645-ACF3-94C854DC2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24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출처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295575" y="918713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기타 다른 </a:t>
            </a:r>
            <a:r>
              <a:rPr lang="ko-KR" altLang="en-US" dirty="0" err="1"/>
              <a:t>음악딥러닝</a:t>
            </a:r>
            <a:r>
              <a:rPr lang="ko-KR" altLang="en-US" dirty="0"/>
              <a:t> 구조 참고사이트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85C7C5-1950-4922-8065-4D4099773D1C}"/>
              </a:ext>
            </a:extLst>
          </p:cNvPr>
          <p:cNvSpPr txBox="1"/>
          <p:nvPr/>
        </p:nvSpPr>
        <p:spPr>
          <a:xfrm>
            <a:off x="914400" y="2053389"/>
            <a:ext cx="105557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RNN-RBM</a:t>
            </a:r>
            <a:r>
              <a:rPr lang="ko-KR" altLang="en-US" dirty="0">
                <a:hlinkClick r:id="rId2"/>
              </a:rPr>
              <a:t>구조</a:t>
            </a:r>
            <a:endParaRPr lang="en-US" altLang="ko-KR" dirty="0">
              <a:hlinkClick r:id="rId2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2"/>
              </a:rPr>
              <a:t>https://github.com/dshieble/Music_RNN_RBM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게임음악학습구조</a:t>
            </a:r>
            <a:r>
              <a:rPr lang="en-US" altLang="ko-KR" dirty="0"/>
              <a:t>/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3"/>
              </a:rPr>
              <a:t>https://github.com/Haerang94/Composer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인코더</a:t>
            </a:r>
            <a:r>
              <a:rPr lang="en-US" altLang="ko-KR" dirty="0"/>
              <a:t>/</a:t>
            </a:r>
            <a:r>
              <a:rPr lang="ko-KR" altLang="en-US" dirty="0" err="1"/>
              <a:t>디코더</a:t>
            </a:r>
            <a:r>
              <a:rPr lang="ko-KR" altLang="en-US" dirty="0"/>
              <a:t> 구조 설명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4"/>
              </a:rPr>
              <a:t>https://wikidocs.net/24996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5AF6B4-A642-4FD7-9FAA-4DFFA6524808}"/>
              </a:ext>
            </a:extLst>
          </p:cNvPr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05</a:t>
            </a:r>
            <a:endParaRPr lang="ko-KR" altLang="en-US" sz="3600" b="1" dirty="0"/>
          </a:p>
        </p:txBody>
      </p:sp>
      <p:pic>
        <p:nvPicPr>
          <p:cNvPr id="11" name="그림 10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E4A190DC-F34A-49BC-9097-C81596EAB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62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음악, 피아노, 담장, 목재의이(가) 표시된 사진&#10;&#10;자동 생성된 설명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661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346558" y="1620259"/>
            <a:ext cx="9487094" cy="3844904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01</a:t>
            </a:r>
            <a:endParaRPr lang="ko-KR" altLang="en-US" sz="36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350610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1346558" y="23861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Stretched Goal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목표 프로젝트</a:t>
            </a:r>
            <a:r>
              <a:rPr lang="en-US" altLang="ko-KR" dirty="0"/>
              <a:t>: </a:t>
            </a:r>
            <a:r>
              <a:rPr lang="ko-KR" altLang="en-US" dirty="0" err="1"/>
              <a:t>딥러닝을</a:t>
            </a:r>
            <a:r>
              <a:rPr lang="ko-KR" altLang="en-US" dirty="0"/>
              <a:t> 통해 스스로 작곡을 할 수 있는 프로그램 생성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05F26F5-5D19-436C-BA4B-DECB164EB639}"/>
              </a:ext>
            </a:extLst>
          </p:cNvPr>
          <p:cNvSpPr txBox="1"/>
          <p:nvPr/>
        </p:nvSpPr>
        <p:spPr>
          <a:xfrm>
            <a:off x="1489069" y="2469592"/>
            <a:ext cx="92020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파이썬에</a:t>
            </a:r>
            <a:r>
              <a:rPr lang="ko-KR" altLang="en-US" sz="2000" dirty="0"/>
              <a:t> 음악을 위한 좋은 라이브러리가 부족하여 추가적인 개발이 필요한 상황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mido</a:t>
            </a:r>
            <a:r>
              <a:rPr lang="en-US" altLang="ko-KR" sz="2000" dirty="0"/>
              <a:t>, magenta, 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버전별</a:t>
            </a:r>
            <a:r>
              <a:rPr lang="ko-KR" altLang="en-US" sz="2000" dirty="0"/>
              <a:t> 호환성 문제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대표적인 구글 오픈소스 프로그램인 </a:t>
            </a:r>
            <a:r>
              <a:rPr lang="ko-KR" altLang="en-US" sz="2000" dirty="0" err="1"/>
              <a:t>마젠타는</a:t>
            </a:r>
            <a:r>
              <a:rPr lang="ko-KR" altLang="en-US" sz="2000" dirty="0"/>
              <a:t> 개인 개발자가 쓰기에 문서가 부족하다</a:t>
            </a:r>
            <a:r>
              <a:rPr lang="en-US" altLang="ko-KR" sz="2000" dirty="0"/>
              <a:t> (</a:t>
            </a:r>
            <a:r>
              <a:rPr lang="ko-KR" altLang="en-US" sz="2000" dirty="0"/>
              <a:t>예제가 적고 </a:t>
            </a:r>
            <a:r>
              <a:rPr lang="en-US" altLang="ko-KR" sz="2000" dirty="0" err="1"/>
              <a:t>Keras</a:t>
            </a:r>
            <a:r>
              <a:rPr lang="ko-KR" altLang="en-US" sz="2000" dirty="0"/>
              <a:t>처럼 간단한 모듈이 없고 실행코드가 </a:t>
            </a:r>
            <a:r>
              <a:rPr lang="en-US" altLang="ko-KR" sz="2000" dirty="0"/>
              <a:t>bash script</a:t>
            </a:r>
            <a:r>
              <a:rPr lang="ko-KR" altLang="en-US" sz="2000" dirty="0"/>
              <a:t>로 이루어져 있어 직접 개발하는 것에 있어서 </a:t>
            </a:r>
            <a:r>
              <a:rPr lang="ko-KR" altLang="en-US" sz="2000" dirty="0" err="1"/>
              <a:t>웹앱이</a:t>
            </a:r>
            <a:r>
              <a:rPr lang="ko-KR" altLang="en-US" sz="2000" dirty="0"/>
              <a:t> 필요하다</a:t>
            </a:r>
            <a:r>
              <a:rPr lang="en-US" altLang="ko-KR" sz="2000" dirty="0"/>
              <a:t>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28" name="그림 27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9F7DE000-22AD-48A0-9C38-B64A252A2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69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9557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20277" y="3429000"/>
            <a:ext cx="6058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</a:rPr>
              <a:t>Planning: NABCD </a:t>
            </a:r>
            <a:r>
              <a:rPr lang="ko-KR" altLang="en-US" sz="3600" b="1" dirty="0">
                <a:solidFill>
                  <a:schemeClr val="accent2">
                    <a:lumMod val="50000"/>
                  </a:schemeClr>
                </a:solidFill>
              </a:rPr>
              <a:t>접근방법</a:t>
            </a:r>
          </a:p>
        </p:txBody>
      </p:sp>
      <p:pic>
        <p:nvPicPr>
          <p:cNvPr id="10" name="그림 9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405654C5-D291-49AA-8996-6BB629E06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30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자유형: 도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46042 w 12192000"/>
              <a:gd name="connsiteY0" fmla="*/ 672755 h 6858000"/>
              <a:gd name="connsiteX1" fmla="*/ 646042 w 12192000"/>
              <a:gd name="connsiteY1" fmla="*/ 6185245 h 6858000"/>
              <a:gd name="connsiteX2" fmla="*/ 11539330 w 12192000"/>
              <a:gd name="connsiteY2" fmla="*/ 6185245 h 6858000"/>
              <a:gd name="connsiteX3" fmla="*/ 11539330 w 12192000"/>
              <a:gd name="connsiteY3" fmla="*/ 67275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6042" y="672755"/>
                </a:moveTo>
                <a:lnTo>
                  <a:pt x="646042" y="6185245"/>
                </a:lnTo>
                <a:lnTo>
                  <a:pt x="11539330" y="6185245"/>
                </a:lnTo>
                <a:lnTo>
                  <a:pt x="11539330" y="6727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1959" y="0"/>
            <a:ext cx="10502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P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961" y="1005450"/>
            <a:ext cx="53732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4"/>
                </a:solidFill>
              </a:rPr>
              <a:t>I</a:t>
            </a:r>
            <a:endParaRPr lang="ko-KR" altLang="en-US" sz="115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681" y="3872947"/>
            <a:ext cx="115448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A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4288" y="5287616"/>
            <a:ext cx="12282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N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17794" y="5141784"/>
            <a:ext cx="13131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O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7449" y="2594678"/>
            <a:ext cx="2686252" cy="2686252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32883" y="1275580"/>
            <a:ext cx="3183836" cy="3183836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80334" y="3208179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accent6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작곡</a:t>
            </a:r>
          </a:p>
        </p:txBody>
      </p:sp>
      <p:pic>
        <p:nvPicPr>
          <p:cNvPr id="12" name="그림 11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8B9557E1-8D3B-4CE7-A52A-CC5BDE4B0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27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1" y="1620258"/>
            <a:ext cx="11141765" cy="4730343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592287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817168" y="257350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Needs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인공지능 작곡 프로그램은 어디에 쓰일 것인가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A5DC22-8D24-4BDE-AFF2-2C7298215B95}"/>
              </a:ext>
            </a:extLst>
          </p:cNvPr>
          <p:cNvSpPr txBox="1"/>
          <p:nvPr/>
        </p:nvSpPr>
        <p:spPr>
          <a:xfrm>
            <a:off x="1074821" y="1856927"/>
            <a:ext cx="10026315" cy="424731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dirty="0"/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개인 작곡가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빠르게 변화하는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대중의  취향을 고려한 음악의 빠른 작곡능력의 필요성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창작의 고통을 줄여주는 데 일정 부분 도움이 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	</a:t>
            </a:r>
          </a:p>
          <a:p>
            <a:pPr marL="457200" indent="-457200">
              <a:buAutoNum type="arabicParenR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2) 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 미디어 혹은 중소규모 드라마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영화 제작사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한정된 예산으로 영상제작에 쓰일 음원 확보가 필요함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4" lvl="1" indent="-45720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소규모 영상제작자들이 컨텐츠 생성에 쓰일 음원이 한정됨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144"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회사가 아닌 개인차원에서 음악 저작권 사용의 진입장벽이 높음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/>
          </a:p>
        </p:txBody>
      </p:sp>
      <p:pic>
        <p:nvPicPr>
          <p:cNvPr id="11" name="그림 10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3DCD7DFF-8672-4094-9D97-E8E48AF18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EB18CEF-01FD-4291-900C-9B4CE1CD5E74}"/>
              </a:ext>
            </a:extLst>
          </p:cNvPr>
          <p:cNvSpPr/>
          <p:nvPr/>
        </p:nvSpPr>
        <p:spPr>
          <a:xfrm>
            <a:off x="7161352" y="5855755"/>
            <a:ext cx="4467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참고</a:t>
            </a:r>
            <a:r>
              <a:rPr lang="en-US" altLang="ko-KR" dirty="0">
                <a:hlinkClick r:id="rId3"/>
              </a:rPr>
              <a:t>: https://www.kakaobrain.com/blog/28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2629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2" y="4708367"/>
            <a:ext cx="11141765" cy="1911020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738730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946484" y="263245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Approach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어떻게 만들어 보았는가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59AF06D-DE1C-4568-B978-8B32B9CE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10" y="1501899"/>
            <a:ext cx="6926666" cy="2897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A578EA-C366-44F2-A0E0-1959CBAB9B34}"/>
              </a:ext>
            </a:extLst>
          </p:cNvPr>
          <p:cNvSpPr txBox="1"/>
          <p:nvPr/>
        </p:nvSpPr>
        <p:spPr>
          <a:xfrm>
            <a:off x="946484" y="4940968"/>
            <a:ext cx="10395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EnDeCell</a:t>
            </a:r>
            <a:r>
              <a:rPr lang="en-US" altLang="ko-KR" dirty="0"/>
              <a:t>(</a:t>
            </a:r>
            <a:r>
              <a:rPr lang="ko-KR" altLang="en-US" dirty="0"/>
              <a:t>인코더</a:t>
            </a:r>
            <a:r>
              <a:rPr lang="en-US" altLang="ko-KR" dirty="0"/>
              <a:t>-</a:t>
            </a:r>
            <a:r>
              <a:rPr lang="ko-KR" altLang="en-US" dirty="0" err="1"/>
              <a:t>디코더구조</a:t>
            </a:r>
            <a:r>
              <a:rPr lang="ko-KR" altLang="en-US" dirty="0"/>
              <a:t> 도입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기본 </a:t>
            </a:r>
            <a:r>
              <a:rPr lang="en-US" altLang="ko-KR" dirty="0"/>
              <a:t>basic RNN(LSTM)</a:t>
            </a:r>
            <a:r>
              <a:rPr lang="ko-KR" altLang="en-US" dirty="0"/>
              <a:t>을 사용한 코드에 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코드를 도입해서 각 신경망의 기능을 보다 전문화 시켜준다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인코더는 </a:t>
            </a:r>
            <a:r>
              <a:rPr lang="ko-KR" altLang="en-US" dirty="0" err="1"/>
              <a:t>음표을</a:t>
            </a:r>
            <a:r>
              <a:rPr lang="ko-KR" altLang="en-US" dirty="0"/>
              <a:t> </a:t>
            </a:r>
            <a:r>
              <a:rPr lang="ko-KR" altLang="en-US" dirty="0" err="1"/>
              <a:t>입력값으로</a:t>
            </a:r>
            <a:r>
              <a:rPr lang="ko-KR" altLang="en-US" dirty="0"/>
              <a:t> 받고 학습한 </a:t>
            </a:r>
            <a:r>
              <a:rPr lang="ko-KR" altLang="en-US" dirty="0" err="1"/>
              <a:t>벡터값</a:t>
            </a:r>
            <a:r>
              <a:rPr lang="en-US" altLang="ko-KR" dirty="0"/>
              <a:t>(</a:t>
            </a:r>
            <a:r>
              <a:rPr lang="ko-KR" altLang="en-US" dirty="0"/>
              <a:t>은닉 상태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디코더의</a:t>
            </a:r>
            <a:r>
              <a:rPr lang="ko-KR" altLang="en-US" dirty="0"/>
              <a:t> </a:t>
            </a:r>
            <a:r>
              <a:rPr lang="ko-KR" altLang="en-US" dirty="0" err="1"/>
              <a:t>입력값으로</a:t>
            </a:r>
            <a:r>
              <a:rPr lang="ko-KR" altLang="en-US" dirty="0"/>
              <a:t> 넣어준다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디코더는</a:t>
            </a:r>
            <a:r>
              <a:rPr lang="ko-KR" altLang="en-US" dirty="0"/>
              <a:t> 다음에 실행될 음계를 예측한다</a:t>
            </a:r>
            <a:r>
              <a:rPr lang="en-US" altLang="ko-KR" dirty="0"/>
              <a:t>(</a:t>
            </a:r>
            <a:r>
              <a:rPr lang="ko-KR" altLang="en-US" dirty="0"/>
              <a:t>결과값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2" name="그림 11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50B3FF2E-B4BF-4524-B17C-BCBB662D7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39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546652" y="1464523"/>
            <a:ext cx="11141765" cy="5154864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accent4">
                <a:lumMod val="40000"/>
                <a:lumOff val="6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549900" y="6738730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C9EA8E-B868-49D3-9CC3-56D85602BAEE}"/>
              </a:ext>
            </a:extLst>
          </p:cNvPr>
          <p:cNvSpPr txBox="1"/>
          <p:nvPr/>
        </p:nvSpPr>
        <p:spPr>
          <a:xfrm>
            <a:off x="895464" y="298740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Benefit</a:t>
            </a:r>
            <a:endParaRPr lang="ko-KR" altLang="en-US" sz="3600" spc="-3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395E69-1680-4A6A-BA2C-E35C19BA6ECE}"/>
              </a:ext>
            </a:extLst>
          </p:cNvPr>
          <p:cNvSpPr txBox="1"/>
          <p:nvPr/>
        </p:nvSpPr>
        <p:spPr>
          <a:xfrm>
            <a:off x="1346558" y="915721"/>
            <a:ext cx="70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인공지능 작곡 프로그램은 어떻게 도움이 되는가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8CCF15B-8C33-45C9-978D-009B22DC4A13}"/>
              </a:ext>
            </a:extLst>
          </p:cNvPr>
          <p:cNvSpPr txBox="1"/>
          <p:nvPr/>
        </p:nvSpPr>
        <p:spPr>
          <a:xfrm>
            <a:off x="895464" y="1665613"/>
            <a:ext cx="10622767" cy="489364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 작곡가의 다작의 성공률 지원 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	</a:t>
            </a:r>
            <a:r>
              <a:rPr lang="ko-KR" altLang="en-US" sz="2000" dirty="0"/>
              <a:t>인공지능이 만든 곡을 다듬어 곡을 출시하여 빠르게 변화하는</a:t>
            </a:r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en-US" sz="2000" dirty="0"/>
              <a:t>대중의  취향을 고려한 다작의 성공률을 높인다</a:t>
            </a:r>
            <a:endParaRPr lang="en-US" altLang="ko-KR" sz="2000" dirty="0"/>
          </a:p>
          <a:p>
            <a:endParaRPr lang="en-US" altLang="ko-KR" sz="2000" dirty="0"/>
          </a:p>
          <a:p>
            <a:pPr marL="800044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	</a:t>
            </a:r>
            <a:r>
              <a:rPr lang="ko-KR" altLang="en-US" sz="2000" dirty="0"/>
              <a:t>창작의 고통을 줄여주는 데 일정 부분 도움이 된다</a:t>
            </a:r>
            <a:r>
              <a:rPr lang="en-US" altLang="ko-KR" sz="2000" dirty="0"/>
              <a:t> 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베토벤 등 작곡작업을 하는 음악 예술인들의 창작의 고통으로 오는 스트레스를 줄여준다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  <a:r>
              <a:rPr lang="en-US" altLang="ko-KR" sz="2400" dirty="0"/>
              <a:t>	</a:t>
            </a:r>
          </a:p>
          <a:p>
            <a:pPr marL="457200" indent="-457200">
              <a:buAutoNum type="arabicParenR"/>
            </a:pPr>
            <a:endParaRPr lang="en-US" altLang="ko-KR" sz="2400" dirty="0"/>
          </a:p>
          <a:p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1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 미디어 혹은 중소규모 드라마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 제작사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400" dirty="0"/>
              <a:t> </a:t>
            </a:r>
            <a:endParaRPr lang="en-US" altLang="ko-KR" sz="2400" dirty="0"/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ko-KR" altLang="en-US" sz="2000" dirty="0"/>
              <a:t>한정된 예산으로 영상에 삽입할 저렴한 음원 확보 가능</a:t>
            </a:r>
            <a:endParaRPr lang="en-US" altLang="ko-KR" sz="2000" dirty="0"/>
          </a:p>
          <a:p>
            <a:pPr marL="914344" lvl="1" indent="-457200">
              <a:buFont typeface="Arial" panose="020B0604020202020204" pitchFamily="34" charset="0"/>
              <a:buChar char="•"/>
            </a:pPr>
            <a:r>
              <a:rPr lang="ko-KR" altLang="en-US" sz="2000" dirty="0"/>
              <a:t>소규모 영상제작자들의 다양한 컨텐츠 양성 도모 </a:t>
            </a:r>
            <a:r>
              <a:rPr lang="en-US" altLang="ko-KR" sz="2000" dirty="0"/>
              <a:t>(ex. </a:t>
            </a:r>
            <a:r>
              <a:rPr lang="ko-KR" altLang="en-US" sz="2000" dirty="0"/>
              <a:t>유튜브 음원</a:t>
            </a:r>
            <a:r>
              <a:rPr lang="en-US" altLang="ko-KR" sz="2000" dirty="0"/>
              <a:t>)</a:t>
            </a:r>
          </a:p>
          <a:p>
            <a:pPr lvl="1"/>
            <a:endParaRPr lang="en-US" altLang="ko-KR" sz="2400" dirty="0"/>
          </a:p>
        </p:txBody>
      </p:sp>
      <p:pic>
        <p:nvPicPr>
          <p:cNvPr id="13" name="그림 12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873BFFB5-6331-419B-B5E6-14F3DB999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77" y="161500"/>
            <a:ext cx="1088020" cy="8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04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0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1113</Words>
  <Application>Microsoft Office PowerPoint</Application>
  <PresentationFormat>와이드스크린</PresentationFormat>
  <Paragraphs>241</Paragraphs>
  <Slides>36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-apple-system</vt:lpstr>
      <vt:lpstr>Noto Sans CJK KR DemiLight</vt:lpstr>
      <vt:lpstr>나눔바른펜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해랑 최</dc:creator>
  <cp:lastModifiedBy>Windows 사용자</cp:lastModifiedBy>
  <cp:revision>46</cp:revision>
  <dcterms:created xsi:type="dcterms:W3CDTF">2019-11-17T18:04:07Z</dcterms:created>
  <dcterms:modified xsi:type="dcterms:W3CDTF">2019-11-18T06:46:02Z</dcterms:modified>
</cp:coreProperties>
</file>